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2113DD"/>
    <a:srgbClr val="008DF6"/>
    <a:srgbClr val="39BD97"/>
    <a:srgbClr val="1190E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72" d="100"/>
          <a:sy n="72" d="100"/>
        </p:scale>
        <p:origin x="-72" y="1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Lbls>
            <c:dLbl>
              <c:idx val="0"/>
              <c:layout>
                <c:manualLayout>
                  <c:x val="-0.10793992975139514"/>
                  <c:y val="-0.30640357064275275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0-5833-47DE-9D8A-843B11D9357B}"/>
                </c:ext>
              </c:extLst>
            </c:dLbl>
            <c:dLbl>
              <c:idx val="1"/>
              <c:layout>
                <c:manualLayout>
                  <c:x val="6.9491210378334084E-2"/>
                  <c:y val="9.7807367483790861E-2"/>
                </c:manualLayout>
              </c:layout>
              <c:showVal val="1"/>
              <c:extLst xmlns:c16r2="http://schemas.microsoft.com/office/drawing/2015/06/chart">
                <c:ext xmlns:c15="http://schemas.microsoft.com/office/drawing/2012/chart" uri="{CE6537A1-D6FC-4f65-9D91-7224C49458BB}">
                  <c15:layout/>
                </c:ext>
                <c:ext xmlns:c16="http://schemas.microsoft.com/office/drawing/2014/chart" uri="{C3380CC4-5D6E-409C-BE32-E72D297353CC}">
                  <c16:uniqueId val="{00000001-5833-47DE-9D8A-843B11D9357B}"/>
                </c:ext>
              </c:extLst>
            </c:dLbl>
            <c:spPr>
              <a:noFill/>
              <a:ln>
                <a:noFill/>
              </a:ln>
              <a:effectLst/>
            </c:spPr>
            <c:showVal val="1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 не имеют представления о мире профессий и рынке труда</c:v>
                </c:pt>
                <c:pt idx="1">
                  <c:v>сделали профессиональный выбор</c:v>
                </c:pt>
              </c:strCache>
            </c:strRef>
          </c:cat>
          <c:val>
            <c:numRef>
              <c:f>Лист1!$B$2:$B$3</c:f>
              <c:numCache>
                <c:formatCode>0.00%</c:formatCode>
                <c:ptCount val="2"/>
                <c:pt idx="0">
                  <c:v>0.88900000000000012</c:v>
                </c:pt>
                <c:pt idx="1">
                  <c:v>0.11100000000000002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5833-47DE-9D8A-843B11D9357B}"/>
            </c:ext>
          </c:extLst>
        </c:ser>
        <c:dLbls/>
      </c:pie3DChart>
    </c:plotArea>
    <c:legend>
      <c:legendPos val="r"/>
      <c:legendEntry>
        <c:idx val="0"/>
        <c:txPr>
          <a:bodyPr/>
          <a:lstStyle/>
          <a:p>
            <a:pPr>
              <a:defRPr sz="1800" baseline="0"/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800"/>
            </a:pPr>
            <a:endParaRPr lang="ru-RU"/>
          </a:p>
        </c:txPr>
      </c:legendEntry>
      <c:layout>
        <c:manualLayout>
          <c:xMode val="edge"/>
          <c:yMode val="edge"/>
          <c:x val="0.67804540534922664"/>
          <c:y val="0.17186802479563545"/>
          <c:w val="0.29350793460224855"/>
          <c:h val="0.6610107670383859"/>
        </c:manualLayout>
      </c:layout>
      <c:txPr>
        <a:bodyPr/>
        <a:lstStyle/>
        <a:p>
          <a:pPr>
            <a:defRPr sz="1600"/>
          </a:pPr>
          <a:endParaRPr lang="ru-RU"/>
        </a:p>
      </c:txPr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showVal val="1"/>
            <c:showLeaderLines val="1"/>
            <c:extLst xmlns:c16r2="http://schemas.microsoft.com/office/drawing/2015/06/chart"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Лист1!$A$2:$A$3</c:f>
              <c:strCache>
                <c:ptCount val="2"/>
                <c:pt idx="0">
                  <c:v>не имеют представление о мире профессий и рынке труда</c:v>
                </c:pt>
                <c:pt idx="1">
                  <c:v>сделали профессиональный выбор</c:v>
                </c:pt>
              </c:strCache>
            </c:strRef>
          </c:cat>
          <c:val>
            <c:numRef>
              <c:f>Лист1!$B$2:$B$3</c:f>
              <c:numCache>
                <c:formatCode>0%</c:formatCode>
                <c:ptCount val="2"/>
                <c:pt idx="0">
                  <c:v>0.87200000000000011</c:v>
                </c:pt>
                <c:pt idx="1">
                  <c:v>0.13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0F0-4892-BDD3-3B9CC1D28329}"/>
            </c:ext>
          </c:extLst>
        </c:ser>
        <c:dLbls/>
      </c:pie3DChart>
    </c:plotArea>
    <c:legend>
      <c:legendPos val="r"/>
      <c:layout>
        <c:manualLayout>
          <c:xMode val="edge"/>
          <c:yMode val="edge"/>
          <c:x val="0.66954331806916956"/>
          <c:y val="0.27265457094805562"/>
          <c:w val="0.32696422069715037"/>
          <c:h val="0.53983465438706058"/>
        </c:manualLayout>
      </c:layout>
    </c:legend>
    <c:plotVisOnly val="1"/>
    <c:dispBlanksAs val="zero"/>
  </c:chart>
  <c:txPr>
    <a:bodyPr/>
    <a:lstStyle/>
    <a:p>
      <a:pPr>
        <a:defRPr sz="1800"/>
      </a:pPr>
      <a:endParaRPr lang="ru-RU"/>
    </a:p>
  </c:txPr>
  <c:externalData r:id="rId1"/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22.03.2017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ter-school.ru/" TargetMode="Externa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7760" y="11209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-246417" y="818544"/>
            <a:ext cx="907743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«Дистанционное обучение как эффективная форма профессионального самоопределения детей с ограниченными возможностями здоровья в сельской местности»</a:t>
            </a: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-17760" y="11209"/>
            <a:ext cx="76605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Муниципальное бюджетное общеобразовательное учреждение </a:t>
            </a:r>
          </a:p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Терентьевская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средняя общеобразовательная школа»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907703" y="6153211"/>
            <a:ext cx="72540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Педагог-психолог - </a:t>
            </a:r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Юлия  Вячеславовна Архипова,</a:t>
            </a:r>
          </a:p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Учитель начальных классов - </a:t>
            </a:r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Татьяна  </a:t>
            </a:r>
            <a:r>
              <a:rPr lang="ru-RU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Суеркуловна</a:t>
            </a:r>
            <a:r>
              <a:rPr lang="ru-RU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Чикова</a:t>
            </a:r>
            <a:endParaRPr lang="en-US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2" descr="Терентьевск эмблема - копия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64291" y="79333"/>
            <a:ext cx="1084502" cy="9470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890141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539552" y="731520"/>
            <a:ext cx="8064896" cy="4785712"/>
          </a:xfrm>
        </p:spPr>
        <p:txBody>
          <a:bodyPr>
            <a:normAutofit fontScale="92500" lnSpcReduction="10000"/>
          </a:bodyPr>
          <a:lstStyle/>
          <a:p>
            <a:pPr marL="45720" indent="0" algn="ctr">
              <a:buNone/>
            </a:pPr>
            <a:endParaRPr lang="ru-RU" sz="4400" i="1" dirty="0" smtClean="0"/>
          </a:p>
          <a:p>
            <a:pPr marL="45720" indent="0" algn="ctr">
              <a:buNone/>
            </a:pPr>
            <a:r>
              <a:rPr lang="ru-RU" sz="4400" i="1" dirty="0" smtClean="0"/>
              <a:t>«Человек </a:t>
            </a:r>
            <a:r>
              <a:rPr lang="ru-RU" sz="4400" i="1" dirty="0"/>
              <a:t>лишь там чего-то добивается, где он сам верит в свои </a:t>
            </a:r>
            <a:r>
              <a:rPr lang="ru-RU" sz="4400" i="1" dirty="0" smtClean="0"/>
              <a:t>силы»</a:t>
            </a:r>
          </a:p>
          <a:p>
            <a:pPr marL="45720" indent="0" algn="ctr">
              <a:buNone/>
            </a:pPr>
            <a:endParaRPr lang="ru-RU" sz="4400" dirty="0"/>
          </a:p>
          <a:p>
            <a:pPr marL="45720" indent="0" algn="r">
              <a:buNone/>
            </a:pPr>
            <a:r>
              <a:rPr lang="ru-RU" sz="4800" b="1" dirty="0"/>
              <a:t>Людвиг Андреас фон Фейербах</a:t>
            </a:r>
          </a:p>
          <a:p>
            <a:endParaRPr lang="ru-RU" dirty="0"/>
          </a:p>
        </p:txBody>
      </p:sp>
      <p:pic>
        <p:nvPicPr>
          <p:cNvPr id="5" name="Picture 2" descr="Терентьевск эмблема - копия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69168" y="79332"/>
            <a:ext cx="1279625" cy="11174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538588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731520"/>
            <a:ext cx="8136904" cy="4785712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endParaRPr lang="ru-RU" sz="2800" b="1" dirty="0" smtClean="0"/>
          </a:p>
          <a:p>
            <a:pPr marL="45720" indent="0" algn="ctr">
              <a:buNone/>
            </a:pPr>
            <a:r>
              <a:rPr lang="ru-RU" sz="3200" b="1" dirty="0" smtClean="0"/>
              <a:t>Дистанционное </a:t>
            </a:r>
            <a:r>
              <a:rPr lang="ru-RU" sz="3200" b="1" dirty="0"/>
              <a:t>обучение</a:t>
            </a:r>
            <a:r>
              <a:rPr lang="ru-RU" sz="2800" dirty="0"/>
              <a:t> (ДО) — </a:t>
            </a:r>
            <a:r>
              <a:rPr lang="ru-RU" sz="2800" i="1" dirty="0"/>
              <a:t>взаимодействие учителя и учащихся между собой на расстоянии, отражающее все присущие учебному процессу компоненты (цели, содержание, методы, организационные формы, средства обучения) и реализуемое специфичными средствами </a:t>
            </a:r>
            <a:r>
              <a:rPr lang="ru-RU" sz="2800" i="1" dirty="0" smtClean="0"/>
              <a:t>Интернет-технологий</a:t>
            </a:r>
            <a:endParaRPr lang="ru-RU" sz="2800" i="1" dirty="0"/>
          </a:p>
          <a:p>
            <a:endParaRPr lang="ru-RU" dirty="0"/>
          </a:p>
        </p:txBody>
      </p:sp>
      <p:pic>
        <p:nvPicPr>
          <p:cNvPr id="5" name="Picture 2" descr="Терентьевск эмблема - копия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86707" y="79332"/>
            <a:ext cx="1362086" cy="11894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246051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11560" y="949896"/>
            <a:ext cx="7467922" cy="936104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sz="2800" b="1" dirty="0" smtClean="0">
                <a:solidFill>
                  <a:schemeClr val="tx1"/>
                </a:solidFill>
              </a:rPr>
              <a:t>Результаты исследования обучающихся с ОВЗ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835696" y="2204864"/>
            <a:ext cx="5688632" cy="740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" lvl="0" algn="ctr">
              <a:spcBef>
                <a:spcPct val="20000"/>
              </a:spcBef>
              <a:spcAft>
                <a:spcPts val="300"/>
              </a:spcAft>
              <a:buClr>
                <a:srgbClr val="F14124">
                  <a:lumMod val="75000"/>
                </a:srgbClr>
              </a:buClr>
              <a:buSzPct val="130000"/>
            </a:pPr>
            <a:r>
              <a:rPr lang="ru-RU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сентябрь </a:t>
            </a:r>
            <a:endParaRPr lang="ru-RU" b="1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marL="45720" lvl="0" algn="ctr">
              <a:spcBef>
                <a:spcPct val="20000"/>
              </a:spcBef>
              <a:spcAft>
                <a:spcPts val="300"/>
              </a:spcAft>
              <a:buClr>
                <a:srgbClr val="F14124">
                  <a:lumMod val="75000"/>
                </a:srgbClr>
              </a:buClr>
              <a:buSzPct val="130000"/>
            </a:pPr>
            <a:r>
              <a:rPr lang="ru-RU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2016-2017 учебный год</a:t>
            </a:r>
            <a:endParaRPr lang="ru-RU" b="1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xmlns="" val="362840770"/>
              </p:ext>
            </p:extLst>
          </p:nvPr>
        </p:nvGraphicFramePr>
        <p:xfrm>
          <a:off x="467544" y="2708920"/>
          <a:ext cx="8424936" cy="38903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8" name="Picture 2" descr="Терентьевск эмблема - копия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69168" y="79332"/>
            <a:ext cx="1279625" cy="11174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632964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xmlns="" val="1589586154"/>
              </p:ext>
            </p:extLst>
          </p:nvPr>
        </p:nvGraphicFramePr>
        <p:xfrm>
          <a:off x="1187624" y="2276872"/>
          <a:ext cx="7272808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2708920" y="2060848"/>
            <a:ext cx="4230216" cy="740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" lvl="0" algn="ctr">
              <a:spcBef>
                <a:spcPct val="20000"/>
              </a:spcBef>
              <a:spcAft>
                <a:spcPts val="300"/>
              </a:spcAft>
              <a:buClr>
                <a:srgbClr val="F14124">
                  <a:lumMod val="75000"/>
                </a:srgbClr>
              </a:buClr>
              <a:buSzPct val="130000"/>
            </a:pPr>
            <a:r>
              <a:rPr lang="ru-RU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январь</a:t>
            </a:r>
          </a:p>
          <a:p>
            <a:pPr marL="45720" lvl="0" algn="ctr">
              <a:spcBef>
                <a:spcPct val="20000"/>
              </a:spcBef>
              <a:spcAft>
                <a:spcPts val="300"/>
              </a:spcAft>
              <a:buClr>
                <a:srgbClr val="F14124">
                  <a:lumMod val="75000"/>
                </a:srgbClr>
              </a:buClr>
              <a:buSzPct val="130000"/>
            </a:pPr>
            <a:r>
              <a:rPr lang="ru-RU" b="1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2016-2017 </a:t>
            </a:r>
            <a:r>
              <a:rPr lang="ru-RU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учебный год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67544" y="935721"/>
            <a:ext cx="76328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" indent="0" algn="ctr">
              <a:buNone/>
            </a:pPr>
            <a:r>
              <a:rPr lang="ru-RU" sz="2800" b="1" dirty="0"/>
              <a:t>Результаты исследования </a:t>
            </a:r>
            <a:r>
              <a:rPr lang="ru-RU" sz="2800" b="1" dirty="0" smtClean="0"/>
              <a:t>обучающихся</a:t>
            </a:r>
          </a:p>
          <a:p>
            <a:pPr marL="45720" indent="0" algn="ctr">
              <a:buNone/>
            </a:pPr>
            <a:r>
              <a:rPr lang="ru-RU" sz="2800" b="1" dirty="0" smtClean="0"/>
              <a:t>с </a:t>
            </a:r>
            <a:r>
              <a:rPr lang="ru-RU" sz="2800" b="1" dirty="0"/>
              <a:t>ОВЗ </a:t>
            </a:r>
          </a:p>
        </p:txBody>
      </p:sp>
      <p:pic>
        <p:nvPicPr>
          <p:cNvPr id="8" name="Picture 2" descr="Терентьевск эмблема - копия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69168" y="79332"/>
            <a:ext cx="1279625" cy="11174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815067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79512" y="404664"/>
            <a:ext cx="7704856" cy="648072"/>
          </a:xfrm>
        </p:spPr>
        <p:txBody>
          <a:bodyPr>
            <a:noAutofit/>
          </a:bodyPr>
          <a:lstStyle/>
          <a:p>
            <a:pPr marL="45720" indent="0" algn="ctr">
              <a:buNone/>
            </a:pPr>
            <a:r>
              <a:rPr lang="ru-RU" sz="2800" b="1" dirty="0" smtClean="0">
                <a:solidFill>
                  <a:schemeClr val="tx1"/>
                </a:solidFill>
              </a:rPr>
              <a:t>Программа профориентации детей с ОВЗ «Профессиональный компас»</a:t>
            </a:r>
            <a:endParaRPr lang="ru-RU" sz="2800" b="1" dirty="0">
              <a:solidFill>
                <a:schemeClr val="tx1"/>
              </a:solidFill>
            </a:endParaRPr>
          </a:p>
        </p:txBody>
      </p:sp>
      <p:pic>
        <p:nvPicPr>
          <p:cNvPr id="4" name="Picture 2" descr="C:\Users\Ефим\Desktop\2017-03-15 11-32-34.JPG"/>
          <p:cNvPicPr>
            <a:picLocks noGrp="1" noChangeAspect="1" noChangeArrowheads="1"/>
          </p:cNvPicPr>
          <p:nvPr>
            <p:ph sz="quarter" idx="13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274" r="6339" b="-3125"/>
          <a:stretch/>
        </p:blipFill>
        <p:spPr bwMode="auto">
          <a:xfrm>
            <a:off x="683568" y="1484784"/>
            <a:ext cx="7346998" cy="53285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Терентьевск эмблема - копия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51629" y="79332"/>
            <a:ext cx="1197164" cy="10454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840851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sz="quarter" idx="13"/>
          </p:nvPr>
        </p:nvSpPr>
        <p:spPr>
          <a:xfrm>
            <a:off x="251520" y="764704"/>
            <a:ext cx="8712968" cy="5904656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4400" dirty="0" smtClean="0">
                <a:solidFill>
                  <a:schemeClr val="tx1"/>
                </a:solidFill>
              </a:rPr>
              <a:t>Задачи: </a:t>
            </a:r>
          </a:p>
          <a:p>
            <a:pPr marL="45720" indent="0" algn="just">
              <a:buNone/>
            </a:pPr>
            <a:r>
              <a:rPr lang="ru-RU" dirty="0" smtClean="0"/>
              <a:t> </a:t>
            </a:r>
            <a:r>
              <a:rPr lang="ru-RU" sz="2400" dirty="0" smtClean="0">
                <a:solidFill>
                  <a:schemeClr val="tx1"/>
                </a:solidFill>
              </a:rPr>
              <a:t>- предоставить </a:t>
            </a:r>
            <a:r>
              <a:rPr lang="ru-RU" sz="2400" dirty="0">
                <a:solidFill>
                  <a:schemeClr val="tx1"/>
                </a:solidFill>
              </a:rPr>
              <a:t>информацию о мире профессий, о путях </a:t>
            </a:r>
            <a:r>
              <a:rPr lang="ru-RU" sz="2400" dirty="0" smtClean="0">
                <a:solidFill>
                  <a:schemeClr val="tx1"/>
                </a:solidFill>
              </a:rPr>
              <a:t>    профессиональной </a:t>
            </a:r>
            <a:r>
              <a:rPr lang="ru-RU" sz="2400" dirty="0">
                <a:solidFill>
                  <a:schemeClr val="tx1"/>
                </a:solidFill>
              </a:rPr>
              <a:t>подготовки</a:t>
            </a:r>
            <a:r>
              <a:rPr lang="ru-RU" sz="2400" dirty="0" smtClean="0">
                <a:solidFill>
                  <a:schemeClr val="tx1"/>
                </a:solidFill>
              </a:rPr>
              <a:t>;</a:t>
            </a:r>
          </a:p>
          <a:p>
            <a:pPr marL="45720" indent="0" algn="just">
              <a:buNone/>
            </a:pPr>
            <a:r>
              <a:rPr lang="ru-RU" sz="2400" dirty="0">
                <a:solidFill>
                  <a:schemeClr val="tx1"/>
                </a:solidFill>
              </a:rPr>
              <a:t> </a:t>
            </a:r>
            <a:r>
              <a:rPr lang="ru-RU" sz="2400" dirty="0" smtClean="0">
                <a:solidFill>
                  <a:schemeClr val="tx1"/>
                </a:solidFill>
              </a:rPr>
              <a:t>- содействовать </a:t>
            </a:r>
            <a:r>
              <a:rPr lang="ru-RU" sz="2400" dirty="0">
                <a:solidFill>
                  <a:schemeClr val="tx1"/>
                </a:solidFill>
              </a:rPr>
              <a:t>расширению границ самопознания; </a:t>
            </a:r>
            <a:endParaRPr lang="ru-RU" sz="2400" dirty="0" smtClean="0">
              <a:solidFill>
                <a:schemeClr val="tx1"/>
              </a:solidFill>
            </a:endParaRPr>
          </a:p>
          <a:p>
            <a:pPr marL="45720" indent="0" algn="just">
              <a:buNone/>
            </a:pPr>
            <a:r>
              <a:rPr lang="ru-RU" sz="2400" dirty="0" smtClean="0">
                <a:solidFill>
                  <a:schemeClr val="tx1"/>
                </a:solidFill>
              </a:rPr>
              <a:t> - развивать </a:t>
            </a:r>
            <a:r>
              <a:rPr lang="ru-RU" sz="2400" dirty="0" err="1">
                <a:solidFill>
                  <a:schemeClr val="tx1"/>
                </a:solidFill>
              </a:rPr>
              <a:t>общетрудовые</a:t>
            </a:r>
            <a:r>
              <a:rPr lang="ru-RU" sz="2400" dirty="0">
                <a:solidFill>
                  <a:schemeClr val="tx1"/>
                </a:solidFill>
              </a:rPr>
              <a:t> качества и навыки; </a:t>
            </a:r>
            <a:endParaRPr lang="ru-RU" sz="2400" dirty="0" smtClean="0">
              <a:solidFill>
                <a:schemeClr val="tx1"/>
              </a:solidFill>
            </a:endParaRPr>
          </a:p>
          <a:p>
            <a:pPr marL="45720" indent="0" algn="just">
              <a:buNone/>
            </a:pPr>
            <a:r>
              <a:rPr lang="ru-RU" sz="2400" dirty="0" smtClean="0">
                <a:solidFill>
                  <a:schemeClr val="tx1"/>
                </a:solidFill>
              </a:rPr>
              <a:t> - формировать </a:t>
            </a:r>
            <a:r>
              <a:rPr lang="ru-RU" sz="2400" dirty="0">
                <a:solidFill>
                  <a:schemeClr val="tx1"/>
                </a:solidFill>
              </a:rPr>
              <a:t>способности соотносить индивидуально-психологические особенности и возможности с требованиями профессии, необходимые для успешной социальной и профессиональной адаптации; </a:t>
            </a:r>
            <a:endParaRPr lang="ru-RU" sz="2400" dirty="0" smtClean="0">
              <a:solidFill>
                <a:schemeClr val="tx1"/>
              </a:solidFill>
            </a:endParaRPr>
          </a:p>
          <a:p>
            <a:pPr marL="45720" indent="0" algn="just">
              <a:buNone/>
            </a:pPr>
            <a:r>
              <a:rPr lang="ru-RU" sz="2400" dirty="0" smtClean="0">
                <a:solidFill>
                  <a:schemeClr val="tx1"/>
                </a:solidFill>
              </a:rPr>
              <a:t> - формировать </a:t>
            </a:r>
            <a:r>
              <a:rPr lang="ru-RU" sz="2400" dirty="0">
                <a:solidFill>
                  <a:schemeClr val="tx1"/>
                </a:solidFill>
              </a:rPr>
              <a:t>установки  на труд и позитивного отношения к труду, мотивационной готовности к труду, к выполнению профессиональных функций, определенных видов </a:t>
            </a:r>
            <a:r>
              <a:rPr lang="ru-RU" sz="2400" dirty="0" smtClean="0">
                <a:solidFill>
                  <a:schemeClr val="tx1"/>
                </a:solidFill>
              </a:rPr>
              <a:t>деятельности</a:t>
            </a:r>
            <a:endParaRPr lang="ru-RU" sz="2400" dirty="0">
              <a:solidFill>
                <a:schemeClr val="tx1"/>
              </a:solidFill>
            </a:endParaRPr>
          </a:p>
          <a:p>
            <a:endParaRPr lang="ru-RU" dirty="0"/>
          </a:p>
        </p:txBody>
      </p:sp>
      <p:pic>
        <p:nvPicPr>
          <p:cNvPr id="5" name="Picture 2" descr="Терентьевск эмблема - копия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86707" y="79332"/>
            <a:ext cx="1362086" cy="11894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17925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83972"/>
            <a:ext cx="4104456" cy="27336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02660" y="1371221"/>
            <a:ext cx="3665090" cy="266950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-252536" y="401901"/>
            <a:ext cx="83529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" indent="0" algn="ctr">
              <a:buNone/>
            </a:pPr>
            <a:r>
              <a:rPr lang="ru-RU" sz="2800" b="1" dirty="0" err="1" smtClean="0"/>
              <a:t>Профориентационные</a:t>
            </a:r>
            <a:r>
              <a:rPr lang="ru-RU" sz="2800" b="1" dirty="0" smtClean="0"/>
              <a:t> занятия </a:t>
            </a:r>
          </a:p>
          <a:p>
            <a:pPr marL="45720" indent="0" algn="ctr">
              <a:buNone/>
            </a:pPr>
            <a:r>
              <a:rPr lang="ru-RU" sz="2800" b="1" dirty="0" smtClean="0"/>
              <a:t>с детьми ОВЗ использованием  ДОТ</a:t>
            </a:r>
            <a:endParaRPr lang="ru-RU" sz="2800" b="1" dirty="0"/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742" r="16129"/>
          <a:stretch/>
        </p:blipFill>
        <p:spPr bwMode="auto">
          <a:xfrm>
            <a:off x="2843808" y="3933056"/>
            <a:ext cx="3816424" cy="295245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 descr="Терентьевск эмблема - копия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86707" y="79332"/>
            <a:ext cx="1362086" cy="11894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104477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sz="quarter" idx="13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0722"/>
          <a:stretch/>
        </p:blipFill>
        <p:spPr bwMode="auto">
          <a:xfrm>
            <a:off x="-28061" y="158166"/>
            <a:ext cx="5746286" cy="333102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659" y="3688156"/>
            <a:ext cx="4543618" cy="321604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 flipH="1">
            <a:off x="107504" y="4372848"/>
            <a:ext cx="400930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" algn="ctr"/>
            <a:r>
              <a:rPr lang="ru-RU" b="1" dirty="0"/>
              <a:t>Рисунок «Подводный археолог»</a:t>
            </a:r>
          </a:p>
          <a:p>
            <a:pPr marL="45720" indent="0" algn="ctr">
              <a:buNone/>
            </a:pPr>
            <a:r>
              <a:rPr lang="ru-RU" sz="2800" b="1" dirty="0" smtClean="0"/>
              <a:t>Мельник Артем, </a:t>
            </a:r>
          </a:p>
          <a:p>
            <a:pPr marL="45720" indent="0" algn="ctr">
              <a:buNone/>
            </a:pPr>
            <a:r>
              <a:rPr lang="ru-RU" b="1" dirty="0" smtClean="0"/>
              <a:t>обучающийся 4 класса </a:t>
            </a:r>
          </a:p>
        </p:txBody>
      </p:sp>
      <p:pic>
        <p:nvPicPr>
          <p:cNvPr id="6" name="Picture 2" descr="Терентьевск эмблема - копия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32139" y="158166"/>
            <a:ext cx="1436731" cy="12546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64132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611560" y="119734"/>
            <a:ext cx="6984776" cy="1152128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r>
              <a:rPr lang="ru-RU" sz="2800" b="1" dirty="0" smtClean="0">
                <a:solidFill>
                  <a:schemeClr val="tx1"/>
                </a:solidFill>
              </a:rPr>
              <a:t>Неделя </a:t>
            </a:r>
            <a:r>
              <a:rPr lang="ru-RU" sz="2800" b="1" dirty="0">
                <a:solidFill>
                  <a:schemeClr val="tx1"/>
                </a:solidFill>
              </a:rPr>
              <a:t>профориентации </a:t>
            </a:r>
            <a:endParaRPr lang="ru-RU" sz="2800" b="1" dirty="0" smtClean="0">
              <a:solidFill>
                <a:schemeClr val="tx1"/>
              </a:solidFill>
            </a:endParaRPr>
          </a:p>
          <a:p>
            <a:pPr marL="45720" indent="0" algn="ctr">
              <a:buNone/>
            </a:pPr>
            <a:r>
              <a:rPr lang="ru-RU" sz="2800" b="1" dirty="0" smtClean="0">
                <a:solidFill>
                  <a:schemeClr val="tx1"/>
                </a:solidFill>
              </a:rPr>
              <a:t>«</a:t>
            </a:r>
            <a:r>
              <a:rPr lang="ru-RU" sz="2800" b="1" dirty="0">
                <a:solidFill>
                  <a:schemeClr val="tx1"/>
                </a:solidFill>
              </a:rPr>
              <a:t>Профессиональная среда»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4014" y="1493605"/>
            <a:ext cx="3667136" cy="24524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 descr="C:\Users\Ефим\Downloads\IMG_436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973"/>
          <a:stretch/>
        </p:blipFill>
        <p:spPr bwMode="auto">
          <a:xfrm>
            <a:off x="323529" y="1382733"/>
            <a:ext cx="4522224" cy="267420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Ефим\Desktop\IMG_4357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9784"/>
          <a:stretch/>
        </p:blipFill>
        <p:spPr bwMode="auto">
          <a:xfrm>
            <a:off x="347666" y="4167810"/>
            <a:ext cx="4120709" cy="256446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Users\Ефим\Desktop\IMG_436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11094" y="4202111"/>
            <a:ext cx="4202940" cy="234964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Терентьевск эмблема - копия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22433" y="79333"/>
            <a:ext cx="1326360" cy="11582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794322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50000"/>
                    </a14:imgEffect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 descr="Терентьевск эмблема - копия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56376" y="44624"/>
            <a:ext cx="1084502" cy="9470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2063" y="332656"/>
            <a:ext cx="8682674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6000" b="1" dirty="0" smtClean="0"/>
          </a:p>
          <a:p>
            <a:pPr algn="ctr"/>
            <a:r>
              <a:rPr lang="ru-RU" sz="6000" b="1" dirty="0" smtClean="0"/>
              <a:t>Спасибо </a:t>
            </a:r>
            <a:r>
              <a:rPr lang="ru-RU" sz="6000" b="1" dirty="0"/>
              <a:t>за внимание!</a:t>
            </a:r>
            <a:endParaRPr lang="ru-RU" sz="3200" dirty="0"/>
          </a:p>
          <a:p>
            <a:endParaRPr lang="en-US" b="1" dirty="0"/>
          </a:p>
          <a:p>
            <a:endParaRPr lang="ru-RU" b="1" dirty="0" smtClean="0">
              <a:solidFill>
                <a:srgbClr val="FFFF00"/>
              </a:solidFill>
            </a:endParaRPr>
          </a:p>
          <a:p>
            <a:endParaRPr lang="ru-RU" b="1" dirty="0" smtClean="0">
              <a:solidFill>
                <a:srgbClr val="FFFF00"/>
              </a:solidFill>
            </a:endParaRPr>
          </a:p>
          <a:p>
            <a:endParaRPr lang="ru-RU" b="1" dirty="0">
              <a:solidFill>
                <a:srgbClr val="FFFF00"/>
              </a:solidFill>
            </a:endParaRPr>
          </a:p>
          <a:p>
            <a:endParaRPr lang="ru-RU" b="1" dirty="0" smtClean="0">
              <a:solidFill>
                <a:srgbClr val="FFFF00"/>
              </a:solidFill>
            </a:endParaRPr>
          </a:p>
          <a:p>
            <a:endParaRPr lang="ru-RU" b="1" dirty="0">
              <a:solidFill>
                <a:srgbClr val="FFFF00"/>
              </a:solidFill>
            </a:endParaRPr>
          </a:p>
          <a:p>
            <a:endParaRPr lang="ru-RU" b="1" dirty="0" smtClean="0">
              <a:solidFill>
                <a:srgbClr val="FFFF00"/>
              </a:solidFill>
            </a:endParaRPr>
          </a:p>
          <a:p>
            <a:endParaRPr lang="ru-RU" b="1" dirty="0" smtClean="0">
              <a:solidFill>
                <a:srgbClr val="FFFF00"/>
              </a:solidFill>
            </a:endParaRPr>
          </a:p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653206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Кемеровская область, </a:t>
            </a:r>
          </a:p>
          <a:p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Прокопьевский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район, </a:t>
            </a:r>
            <a:endPara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село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Терентьевское, </a:t>
            </a:r>
          </a:p>
          <a:p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ул. Центральная, 24 </a:t>
            </a:r>
          </a:p>
          <a:p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Телефон: 8(384 6) 64-33-98 </a:t>
            </a:r>
          </a:p>
          <a:p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Факс: 8(384 6) 64-33-98 </a:t>
            </a:r>
          </a:p>
          <a:p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E-mail: </a:t>
            </a:r>
            <a:r>
              <a:rPr 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terentevsk_shool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@ mail.ru </a:t>
            </a:r>
          </a:p>
          <a:p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http: 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www.ter-school.ru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2991395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173</TotalTime>
  <Words>232</Words>
  <Application>Microsoft Office PowerPoint</Application>
  <PresentationFormat>Экран (4:3)</PresentationFormat>
  <Paragraphs>52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Воздушный 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ефим архипов</dc:creator>
  <cp:lastModifiedBy>mna</cp:lastModifiedBy>
  <cp:revision>18</cp:revision>
  <dcterms:created xsi:type="dcterms:W3CDTF">2017-03-15T12:05:30Z</dcterms:created>
  <dcterms:modified xsi:type="dcterms:W3CDTF">2017-03-22T04:15:31Z</dcterms:modified>
</cp:coreProperties>
</file>